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7" r:id="rId9"/>
    <p:sldId id="268" r:id="rId10"/>
    <p:sldId id="269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4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F12899E-5259-4CD1-A026-BF9CCD2D6A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E9A078-EDAE-49EB-8DC8-FBAD39F562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B6AC3-A2D5-460C-983E-F8B5E3B6B975}" type="datetimeFigureOut">
              <a:rPr lang="en-IN" smtClean="0"/>
              <a:pPr/>
              <a:t>03-03-2023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C392961-E8FB-4CEA-ABCD-DF8BDA894C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1C4425-3DC3-4AAE-845B-FD407454CA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327E9-85F8-43EC-B518-8EFC494DE75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855118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68E58-D47A-4157-B847-B81C8C5C4DDA}" type="datetimeFigureOut">
              <a:rPr lang="en-IN" smtClean="0"/>
              <a:pPr/>
              <a:t>03-03-2023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58457-ADC6-4A57-A474-CFF988A4BC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88832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2ED0-E60F-443D-834F-C699C2F17831}" type="datetime1">
              <a:rPr lang="en-US" smtClean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ASTER - SHAPE YOUR FOOD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5E816-8C44-4166-87A9-D0EAB3CF9999}" type="datetime1">
              <a:rPr lang="en-US" smtClean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ASTER - SHAPE YOUR FOOD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1B494-E8B0-44DD-8508-59D1161101DF}" type="datetime1">
              <a:rPr lang="en-US" smtClean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ASTER - SHAPE YOUR FOOD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1F02-32A4-43E7-858D-B089B1D216FE}" type="datetime1">
              <a:rPr lang="en-US" smtClean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ASTER - SHAPE YOUR FOOD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F02B-3D1E-4411-83F7-0B743B6A4035}" type="datetime1">
              <a:rPr lang="en-US" smtClean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ASTER - SHAPE YOUR FOOD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2791-319C-456E-A12C-A9C1C18D20DA}" type="datetime1">
              <a:rPr lang="en-US" smtClean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ASTER - SHAPE YOUR FOOD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BDA7-4F43-4BFC-B0B3-EA9CB98F7368}" type="datetime1">
              <a:rPr lang="en-US" smtClean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ASTER - SHAPE YOUR FOOD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248D-C14A-4079-8175-97B9D3C9EDED}" type="datetime1">
              <a:rPr lang="en-US" smtClean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ASTER - SHAPE YOUR FOOD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39CA-B128-4066-9BEB-E2E5F02084E8}" type="datetime1">
              <a:rPr lang="en-US" smtClean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ASTER - SHAPE YOUR FOOD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F75B-460B-4407-87EB-3CC89DE5F05F}" type="datetime1">
              <a:rPr lang="en-US" smtClean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ASTER - SHAPE YOUR FOOD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DD0E-890F-40B0-86DA-1F8BC46D4546}" type="datetime1">
              <a:rPr lang="en-US" smtClean="0"/>
              <a:pPr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ASTER - SHAPE YOUR FOOD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6C91-9EE1-4559-B815-90EA2BC11ED2}" type="datetime1">
              <a:rPr lang="en-US" smtClean="0"/>
              <a:pPr/>
              <a:t>3/3/2023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ASTER - SHAPE YOUR FOOD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A021-DA76-49B6-9B37-2A5038D1C2A9}" type="datetime1">
              <a:rPr lang="en-US" smtClean="0"/>
              <a:pPr/>
              <a:t>3/3/2023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ASTER - SHAPE YOUR FOOD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23F4-CDE4-4973-A75F-4B72414EB96A}" type="datetime1">
              <a:rPr lang="en-US" smtClean="0"/>
              <a:pPr/>
              <a:t>3/3/2023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ASTER - SHAPE YOUR FOOD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83DD-FF95-4DBB-82A7-E24477FE319B}" type="datetime1">
              <a:rPr lang="en-US" smtClean="0"/>
              <a:pPr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ASTER - SHAPE YOUR FOOD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A3D5-61C1-4B7A-A21F-99020635CAB5}" type="datetime1">
              <a:rPr lang="en-US" smtClean="0"/>
              <a:pPr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ASTER - SHAPE YOUR FOOD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D3DD0-36C3-4E7E-B335-3630C27C8242}" type="datetime1">
              <a:rPr lang="en-US" smtClean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ASTER - SHAPE YOUR FOOD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EF486E-FEA6-4674-A6C2-04C93C18B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322" y="415010"/>
            <a:ext cx="7766936" cy="1646302"/>
          </a:xfrm>
        </p:spPr>
        <p:txBody>
          <a:bodyPr/>
          <a:lstStyle/>
          <a:p>
            <a:r>
              <a:rPr lang="en-IN" sz="9600" dirty="0">
                <a:solidFill>
                  <a:schemeClr val="accent2">
                    <a:lumMod val="75000"/>
                  </a:schemeClr>
                </a:solidFill>
                <a:latin typeface="Cabin" pitchFamily="34" charset="0"/>
                <a:ea typeface="Cambria" panose="02040503050406030204" pitchFamily="18" charset="0"/>
              </a:rPr>
              <a:t>ASTER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69B7E1-2FE6-42A4-8E25-23A241573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32" y="215900"/>
            <a:ext cx="4262852" cy="4355775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6D5496-413D-4BA8-8C54-3D5FFC30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ASTER - SHAPE YOUR FOOD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A63432-6A70-4741-A194-BF0D83B6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 descr="IMG-20221213-WA00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049" y="3643812"/>
            <a:ext cx="2469951" cy="3010988"/>
          </a:xfrm>
          <a:prstGeom prst="rect">
            <a:avLst/>
          </a:prstGeom>
        </p:spPr>
      </p:pic>
      <p:pic>
        <p:nvPicPr>
          <p:cNvPr id="7" name="Picture 6" descr="IMG-20220103-WA00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932" y="2451100"/>
            <a:ext cx="3285067" cy="2463800"/>
          </a:xfrm>
          <a:prstGeom prst="rect">
            <a:avLst/>
          </a:prstGeom>
        </p:spPr>
      </p:pic>
      <p:pic>
        <p:nvPicPr>
          <p:cNvPr id="11" name="Picture 10" descr="IMG_1202__102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700" y="4350048"/>
            <a:ext cx="3492500" cy="233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53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E4C59-ECF2-4947-878C-306925350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7763"/>
          </a:xfrm>
        </p:spPr>
        <p:txBody>
          <a:bodyPr/>
          <a:lstStyle/>
          <a:p>
            <a:pPr algn="ctr"/>
            <a:r>
              <a:rPr lang="en-IN" sz="3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TEST REPORTS</a:t>
            </a:r>
            <a:endParaRPr lang="en-IN" sz="3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BF8562-298E-4FF4-9721-E16ADCED3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ASTER - SHAPE YOUR FOOD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AF7819-32AE-4CF5-8871-69E303DC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Test_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81" y="1172180"/>
            <a:ext cx="3898304" cy="5510420"/>
          </a:xfrm>
          <a:prstGeom prst="rect">
            <a:avLst/>
          </a:prstGeom>
        </p:spPr>
      </p:pic>
      <p:pic>
        <p:nvPicPr>
          <p:cNvPr id="10" name="Picture 9" descr="Test_0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346" y="1177864"/>
            <a:ext cx="3910554" cy="552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87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B58771-DE18-43D1-A912-8C67A422C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295"/>
          </a:xfrm>
        </p:spPr>
        <p:txBody>
          <a:bodyPr/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ADVANTAGES OF ARECA 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D1C0DB-04AF-4209-8066-7849B3C14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5837"/>
            <a:ext cx="8596668" cy="450552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Our products are 100% Natural, Bio degradable, Compostable and can hold liquids both Hot &amp; Cold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Do not react with food or liquid when used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Waste to wealth concept 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F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allen leaves are collected and turned to value added products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No Chemicals, bleaching, PE (Poly Ethylene) coating, Wax coating at any stage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Light weight and being sturdy nature, these palm leaf plates can hold any kind of food with much elegance</a:t>
            </a:r>
          </a:p>
          <a:p>
            <a:pPr algn="just">
              <a:lnSpc>
                <a:spcPct val="150000"/>
              </a:lnSpc>
            </a:pPr>
            <a:r>
              <a:rPr lang="en-IN" sz="1500" dirty="0">
                <a:latin typeface="Cambria" panose="02040503050406030204" pitchFamily="18" charset="0"/>
                <a:ea typeface="Cambria" panose="02040503050406030204" pitchFamily="18" charset="0"/>
              </a:rPr>
              <a:t>Microwave &amp; Refrigerator safe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These naturally shed husks are odorless and water &amp; heat resistant</a:t>
            </a:r>
          </a:p>
          <a:p>
            <a:pPr algn="just">
              <a:lnSpc>
                <a:spcPct val="150000"/>
              </a:lnSpc>
            </a:pPr>
            <a:r>
              <a:rPr lang="en-IN" sz="1500" dirty="0">
                <a:latin typeface="Cambria" panose="02040503050406030204" pitchFamily="18" charset="0"/>
                <a:ea typeface="Cambria" panose="02040503050406030204" pitchFamily="18" charset="0"/>
              </a:rPr>
              <a:t>Hygienic &amp; 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apt alternative for the plastic and other tableware</a:t>
            </a:r>
          </a:p>
          <a:p>
            <a:pPr algn="just">
              <a:lnSpc>
                <a:spcPct val="150000"/>
              </a:lnSpc>
            </a:pPr>
            <a:r>
              <a:rPr lang="en-IN" sz="1500" dirty="0">
                <a:latin typeface="Cambria" panose="02040503050406030204" pitchFamily="18" charset="0"/>
                <a:ea typeface="Cambria" panose="02040503050406030204" pitchFamily="18" charset="0"/>
              </a:rPr>
              <a:t>Leak Proof</a:t>
            </a:r>
          </a:p>
          <a:p>
            <a:pPr algn="just">
              <a:lnSpc>
                <a:spcPct val="150000"/>
              </a:lnSpc>
            </a:pPr>
            <a:r>
              <a:rPr lang="en-IN" sz="1500" dirty="0">
                <a:latin typeface="Cambria" panose="02040503050406030204" pitchFamily="18" charset="0"/>
                <a:ea typeface="Cambria" panose="02040503050406030204" pitchFamily="18" charset="0"/>
              </a:rPr>
              <a:t>Economical &amp; Commercially Viable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Naturally biodegrade within 6-8 weeks</a:t>
            </a:r>
          </a:p>
          <a:p>
            <a:endParaRPr lang="en-IN" dirty="0"/>
          </a:p>
          <a:p>
            <a:endParaRPr lang="en-US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10E1DC-5B0E-447D-91B7-5034ED4D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32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bsite_sample_image__94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90" y="449630"/>
            <a:ext cx="8587210" cy="5722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C0514-2C96-4603-A272-82E6CEFD5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588" y="663976"/>
            <a:ext cx="8596668" cy="1320800"/>
          </a:xfrm>
        </p:spPr>
        <p:txBody>
          <a:bodyPr/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ea typeface="Cambria" panose="02040503050406030204" pitchFamily="18" charset="0"/>
              </a:rPr>
              <a:t>Thank you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133619-F4AF-4426-B739-5B56477A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56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1612EF-5D1C-46FF-A082-A13B19B13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194"/>
          </a:xfrm>
        </p:spPr>
        <p:txBody>
          <a:bodyPr/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ABOUT 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B48A3-176B-4562-A2CD-278AAA612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8613"/>
            <a:ext cx="9132491" cy="439728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Aster is a manufacturer and visionary brand, the global specialist in plant-based compostable foodservice product. </a:t>
            </a:r>
          </a:p>
          <a:p>
            <a:pPr algn="just">
              <a:lnSpc>
                <a:spcPct val="120000"/>
              </a:lnSpc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Our extensive range of eco catering disposables offers quality environmentally-friendly products at competitive prices.</a:t>
            </a:r>
          </a:p>
          <a:p>
            <a:pPr algn="just">
              <a:lnSpc>
                <a:spcPct val="120000"/>
              </a:lnSpc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Our hot and cold Plates are made from renewable, lower carbon or recycled materials, and can all be composted with food waste where accepted</a:t>
            </a:r>
          </a:p>
          <a:p>
            <a:pPr algn="just">
              <a:lnSpc>
                <a:spcPct val="120000"/>
              </a:lnSpc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We strongly believe environmentally friendly, elegant, and affordable, disposable palm leaf plates are the best solution to keep our environment healthy</a:t>
            </a:r>
          </a:p>
          <a:p>
            <a:pPr algn="just">
              <a:lnSpc>
                <a:spcPct val="120000"/>
              </a:lnSpc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We are in the business of Eco Friendly Products in the industry for the past 10 years. </a:t>
            </a:r>
          </a:p>
          <a:p>
            <a:pPr algn="just">
              <a:lnSpc>
                <a:spcPct val="120000"/>
              </a:lnSpc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We have a basic motive of promoting the Eco friendly environment. </a:t>
            </a:r>
          </a:p>
          <a:p>
            <a:pPr algn="just">
              <a:lnSpc>
                <a:spcPct val="120000"/>
              </a:lnSpc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In the way of implementing that we are involved in the manufacturing and exporting of nature palm products. </a:t>
            </a:r>
          </a:p>
          <a:p>
            <a:pPr algn="just">
              <a:lnSpc>
                <a:spcPct val="120000"/>
              </a:lnSpc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By the way of promoting the bio friendly product usage, we are also employing people from rural areas for a fair wage</a:t>
            </a:r>
          </a:p>
          <a:p>
            <a:pPr>
              <a:lnSpc>
                <a:spcPct val="120000"/>
              </a:lnSpc>
            </a:pPr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BF1659-139B-4CFD-970B-994CCF7B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89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C7BD9C-8D78-4E29-A437-1CEE6E334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907"/>
          </a:xfrm>
        </p:spPr>
        <p:txBody>
          <a:bodyPr/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ASTER -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6E890B-F9E5-4FFD-952B-346A350B3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93795"/>
            <a:ext cx="8324623" cy="464756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Plastic pollution is one of the greatest environmental challenges of current time</a:t>
            </a:r>
          </a:p>
          <a:p>
            <a:pPr algn="just">
              <a:lnSpc>
                <a:spcPct val="150000"/>
              </a:lnSpc>
            </a:pP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Not many people realise that plastic can – apart from desolating the environment – be cancer-causing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Scientists estimate the ocean will be more plastic than fish in 2050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Especially when foods served in 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plastic containers,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some amount of plastic inevitably gets into the food which is directly related to human health</a:t>
            </a:r>
          </a:p>
          <a:p>
            <a:pPr algn="just">
              <a:lnSpc>
                <a:spcPct val="150000"/>
              </a:lnSpc>
            </a:pPr>
            <a:r>
              <a:rPr lang="en-US" sz="1600" b="1" spc="3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VISION </a:t>
            </a:r>
            <a:r>
              <a:rPr lang="en-US" sz="1600" b="1" spc="3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To create Plastic free food industry with an alternate source which is 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closer to earth, bio-degradable, compostable, nontoxic, chemical-free, and safer for man, animal and earth</a:t>
            </a:r>
          </a:p>
          <a:p>
            <a:pPr algn="just">
              <a:lnSpc>
                <a:spcPct val="150000"/>
              </a:lnSpc>
            </a:pP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Our products would be 100 percent recyclable, unlike the “compostable plastics” that have 30 percent plastic content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3031BAC-D907-4EED-89B9-5BD85638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ASTER - SHAPE YOUR FOOD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24B8147-23BC-420A-863C-6D493D98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455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77CA30-8BE1-4319-B8DE-6CD889350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6540"/>
          </a:xfrm>
        </p:spPr>
        <p:txBody>
          <a:bodyPr/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TUMBLED ARECA LEAF - RAW MATERIAL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941EE03F-BE40-44C0-8689-60B04EDE7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026" y="1866089"/>
            <a:ext cx="2192785" cy="2661523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D66B6790-DE46-4F26-8F80-7A80961282FF}"/>
              </a:ext>
            </a:extLst>
          </p:cNvPr>
          <p:cNvSpPr txBox="1">
            <a:spLocks/>
          </p:cNvSpPr>
          <p:nvPr/>
        </p:nvSpPr>
        <p:spPr>
          <a:xfrm>
            <a:off x="532466" y="1388860"/>
            <a:ext cx="6489771" cy="3138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India has abundant Areca Palm Trees and are cultivated for "Betel Nuts" which is chewed and is used in making Pan.</a:t>
            </a: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Each Areca Tree sheds leaves which naturally fall from the trees are collected from the Areca Farms </a:t>
            </a:r>
            <a:r>
              <a:rPr lang="en-IN" sz="1400" i="1" dirty="0">
                <a:latin typeface="Cambria" panose="02040503050406030204" pitchFamily="18" charset="0"/>
                <a:ea typeface="Cambria" panose="02040503050406030204" pitchFamily="18" charset="0"/>
              </a:rPr>
              <a:t>(No trees are cut)</a:t>
            </a: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In India 4 Lac Hectares of Areca Crop has been cultivated, near about 5400 Million Areca Leaves are shredded every year</a:t>
            </a: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D4B7AE-9EAA-4DD3-B20F-19C17069CF45}"/>
              </a:ext>
            </a:extLst>
          </p:cNvPr>
          <p:cNvSpPr txBox="1"/>
          <p:nvPr/>
        </p:nvSpPr>
        <p:spPr>
          <a:xfrm>
            <a:off x="7389118" y="1348264"/>
            <a:ext cx="2192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Top Producing Countries of Areca Products</a:t>
            </a:r>
          </a:p>
          <a:p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C8C124-4DD4-4519-B8F9-CE1B81E2D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4135823"/>
            <a:ext cx="3805889" cy="21282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589350B-EBE6-4C8E-9CA9-BE1FCD0BE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691" y="4035996"/>
            <a:ext cx="2715818" cy="22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7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777482-F36E-4E02-B3D6-10F4313D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908"/>
          </a:xfrm>
        </p:spPr>
        <p:txBody>
          <a:bodyPr/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MANUFACTURING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50F522C-0289-4B36-84C2-5234DF43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3D76955-B254-4F39-8648-17C5985A6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64640"/>
            <a:ext cx="3566192" cy="452496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59ABD327-331D-4ACA-94BB-D9815B160F59}"/>
              </a:ext>
            </a:extLst>
          </p:cNvPr>
          <p:cNvSpPr txBox="1">
            <a:spLocks/>
          </p:cNvSpPr>
          <p:nvPr/>
        </p:nvSpPr>
        <p:spPr>
          <a:xfrm>
            <a:off x="4625266" y="1260632"/>
            <a:ext cx="4648736" cy="27343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As an Areca leaf product manufacturer, we have established our products to be in line with international quality standards</a:t>
            </a:r>
          </a:p>
          <a:p>
            <a:pPr algn="just">
              <a:lnSpc>
                <a:spcPct val="150000"/>
              </a:lnSpc>
            </a:pP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There are no chemicals or </a:t>
            </a:r>
            <a:r>
              <a:rPr lang="en-IN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flavors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 used in the entire manufacturing process and 100% chemical free. </a:t>
            </a:r>
          </a:p>
          <a:p>
            <a:pPr algn="just">
              <a:lnSpc>
                <a:spcPct val="150000"/>
              </a:lnSpc>
            </a:pP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Also the entire process leaves very less Carbon Foot Print when compared to other disposable alternates in the market.</a:t>
            </a: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2140422-F71B-481B-AF5F-DAE52E2C7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266" y="3831723"/>
            <a:ext cx="4447713" cy="273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27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F0F84-5D20-451C-9B2D-53472FE7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174612"/>
            <a:ext cx="8596668" cy="57113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3DF9EF-506C-4793-A97A-75606E6B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93" y="745742"/>
            <a:ext cx="2305563" cy="31693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Round Plates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Rectangle Plates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Square Plates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Bowls</a:t>
            </a: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Cutlery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C7C46F-ADB5-4CA7-94E8-C94DA237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2F54B6E-D73F-4C99-8B21-3C834557B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676" y="1050197"/>
            <a:ext cx="1563906" cy="14477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D83ECA2-C107-42A3-85D5-7F36291C0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209" y="1046454"/>
            <a:ext cx="1684511" cy="14287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CDCB642-30CF-4486-9527-9596A4B71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909" y="1093767"/>
            <a:ext cx="1649803" cy="14667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F8BAC7D-6D33-4485-ACA6-D3EBDB8A4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7621" y="1093768"/>
            <a:ext cx="1673496" cy="1466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478BE4F-6CBF-4BA9-A4AB-277A2A50B3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9091" y="4445316"/>
            <a:ext cx="1675452" cy="14908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03B050E-648F-4959-9E76-A6919CE3D4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4952" y="2646059"/>
            <a:ext cx="1646072" cy="14715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53C9BAC-309A-47BE-B784-544A82E8B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5952" y="2630385"/>
            <a:ext cx="1780662" cy="15019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B08F34A-6A7F-4F32-9332-32BED554E6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1542" y="2641469"/>
            <a:ext cx="1738167" cy="15019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DE15AF9-536C-4EB7-8FEA-68B84F4051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4637" y="2650906"/>
            <a:ext cx="1833035" cy="146671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D0E8159B-278C-486F-80DE-79CB0E4CCC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9736" y="2650906"/>
            <a:ext cx="1903103" cy="1466713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D2730C1-9D52-4A94-9A08-9C8E8FB5DF32}"/>
              </a:ext>
            </a:extLst>
          </p:cNvPr>
          <p:cNvGrpSpPr/>
          <p:nvPr/>
        </p:nvGrpSpPr>
        <p:grpSpPr>
          <a:xfrm>
            <a:off x="64572" y="4428875"/>
            <a:ext cx="9247573" cy="1507296"/>
            <a:chOff x="64572" y="4544289"/>
            <a:chExt cx="9247573" cy="150729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DE54FCA4-F519-4F54-A99F-024BEC590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572" y="4544289"/>
              <a:ext cx="1413547" cy="143148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04E18E91-CF14-48BC-84B1-457C1FF80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65183" y="4544289"/>
              <a:ext cx="1646072" cy="147159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30396079-FF94-4792-AC9D-BF8D12C01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498319" y="4556740"/>
              <a:ext cx="1802146" cy="149484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C006F4C1-880B-4C32-9151-FC729860B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573978" y="4576076"/>
              <a:ext cx="1738167" cy="142343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69B59E88-59FB-45EC-B322-25DEDD08F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485670" y="4576076"/>
              <a:ext cx="1903103" cy="1463060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DD3D1E4-8D76-4995-872A-9C27F3A8B57F}"/>
              </a:ext>
            </a:extLst>
          </p:cNvPr>
          <p:cNvSpPr txBox="1"/>
          <p:nvPr/>
        </p:nvSpPr>
        <p:spPr>
          <a:xfrm>
            <a:off x="585925" y="6223924"/>
            <a:ext cx="1061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Note: Above shown are few samples only, this can be customised further basis the requirement.</a:t>
            </a:r>
          </a:p>
        </p:txBody>
      </p:sp>
    </p:spTree>
    <p:extLst>
      <p:ext uri="{BB962C8B-B14F-4D97-AF65-F5344CB8AC3E}">
        <p14:creationId xmlns:p14="http://schemas.microsoft.com/office/powerpoint/2010/main" xmlns="" val="123761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E4C59-ECF2-4947-878C-306925350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7763"/>
          </a:xfrm>
        </p:spPr>
        <p:txBody>
          <a:bodyPr/>
          <a:lstStyle/>
          <a:p>
            <a:pPr algn="ctr"/>
            <a:r>
              <a:rPr lang="en-IN" sz="3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CERTIFICATE</a:t>
            </a:r>
            <a:endParaRPr lang="en-IN" sz="3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BF8562-298E-4FF4-9721-E16ADCED3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ASTER - SHAPE YOUR FOOD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AF7819-32AE-4CF5-8871-69E303DC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certific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781" y="1104900"/>
            <a:ext cx="3926234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87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E4C59-ECF2-4947-878C-306925350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7763"/>
          </a:xfrm>
        </p:spPr>
        <p:txBody>
          <a:bodyPr/>
          <a:lstStyle/>
          <a:p>
            <a:pPr algn="ctr"/>
            <a:r>
              <a:rPr lang="en-IN" sz="3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TEST REPORTS</a:t>
            </a:r>
            <a:endParaRPr lang="en-IN" sz="3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BF8562-298E-4FF4-9721-E16ADCED3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ASTER - SHAPE YOUR FOOD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AF7819-32AE-4CF5-8871-69E303DC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Test_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80" y="1282700"/>
            <a:ext cx="3773497" cy="5334000"/>
          </a:xfrm>
          <a:prstGeom prst="rect">
            <a:avLst/>
          </a:prstGeom>
        </p:spPr>
      </p:pic>
      <p:pic>
        <p:nvPicPr>
          <p:cNvPr id="10" name="Picture 9" descr="Test_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581" y="1295400"/>
            <a:ext cx="380045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87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E4C59-ECF2-4947-878C-306925350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7763"/>
          </a:xfrm>
        </p:spPr>
        <p:txBody>
          <a:bodyPr/>
          <a:lstStyle/>
          <a:p>
            <a:pPr algn="ctr"/>
            <a:r>
              <a:rPr lang="en-IN" sz="3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TEST REPORTS</a:t>
            </a:r>
            <a:endParaRPr lang="en-IN" sz="3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BF8562-298E-4FF4-9721-E16ADCED3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ASTER - SHAPE YOUR FOOD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AF7819-32AE-4CF5-8871-69E303DC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Test_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81" y="1070199"/>
            <a:ext cx="3977736" cy="5622701"/>
          </a:xfrm>
          <a:prstGeom prst="rect">
            <a:avLst/>
          </a:prstGeom>
        </p:spPr>
      </p:pic>
      <p:pic>
        <p:nvPicPr>
          <p:cNvPr id="9" name="Picture 8" descr="Test_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400" y="1091878"/>
            <a:ext cx="3962400" cy="560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87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3134</TotalTime>
  <Words>528</Words>
  <Application>Microsoft Office PowerPoint</Application>
  <PresentationFormat>Custom</PresentationFormat>
  <Paragraphs>73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ASTER</vt:lpstr>
      <vt:lpstr>ABOUT ASTER</vt:lpstr>
      <vt:lpstr>ASTER - VISION</vt:lpstr>
      <vt:lpstr>TUMBLED ARECA LEAF - RAW MATERIAL</vt:lpstr>
      <vt:lpstr>MANUFACTURING PROCESS</vt:lpstr>
      <vt:lpstr>PRODUCTS</vt:lpstr>
      <vt:lpstr>CERTIFICATE</vt:lpstr>
      <vt:lpstr>TEST REPORTS</vt:lpstr>
      <vt:lpstr>TEST REPORTS</vt:lpstr>
      <vt:lpstr>TEST REPORTS</vt:lpstr>
      <vt:lpstr>ADVANTAGES OF ARECA PLATES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ASTER</dc:title>
  <dc:creator>Panneer Saravanan</dc:creator>
  <cp:lastModifiedBy>samy</cp:lastModifiedBy>
  <cp:revision>44</cp:revision>
  <dcterms:created xsi:type="dcterms:W3CDTF">2019-04-17T06:13:42Z</dcterms:created>
  <dcterms:modified xsi:type="dcterms:W3CDTF">2023-03-03T07:01:26Z</dcterms:modified>
</cp:coreProperties>
</file>